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7" r:id="rId3"/>
    <p:sldId id="286" r:id="rId4"/>
    <p:sldId id="288" r:id="rId5"/>
    <p:sldId id="289" r:id="rId6"/>
    <p:sldId id="290" r:id="rId7"/>
    <p:sldId id="299" r:id="rId8"/>
    <p:sldId id="292" r:id="rId9"/>
    <p:sldId id="300" r:id="rId10"/>
    <p:sldId id="276" r:id="rId11"/>
    <p:sldId id="275" r:id="rId12"/>
    <p:sldId id="277" r:id="rId13"/>
    <p:sldId id="297" r:id="rId14"/>
    <p:sldId id="325" r:id="rId15"/>
    <p:sldId id="257" r:id="rId16"/>
    <p:sldId id="260" r:id="rId17"/>
    <p:sldId id="259" r:id="rId18"/>
    <p:sldId id="261" r:id="rId19"/>
    <p:sldId id="306" r:id="rId20"/>
    <p:sldId id="308" r:id="rId21"/>
    <p:sldId id="309" r:id="rId22"/>
    <p:sldId id="310" r:id="rId23"/>
    <p:sldId id="311" r:id="rId24"/>
    <p:sldId id="293" r:id="rId25"/>
    <p:sldId id="301" r:id="rId26"/>
    <p:sldId id="295" r:id="rId27"/>
    <p:sldId id="304" r:id="rId28"/>
    <p:sldId id="303" r:id="rId29"/>
    <p:sldId id="262" r:id="rId30"/>
    <p:sldId id="302" r:id="rId31"/>
    <p:sldId id="294" r:id="rId32"/>
    <p:sldId id="291" r:id="rId33"/>
    <p:sldId id="305" r:id="rId34"/>
    <p:sldId id="307" r:id="rId35"/>
    <p:sldId id="298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4"/>
    <p:restoredTop sz="94704"/>
  </p:normalViewPr>
  <p:slideViewPr>
    <p:cSldViewPr snapToGrid="0" snapToObjects="1">
      <p:cViewPr>
        <p:scale>
          <a:sx n="66" d="100"/>
          <a:sy n="66" d="100"/>
        </p:scale>
        <p:origin x="2224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A0247-C583-7142-9369-922A3676455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A058-F5AB-D241-BAD1-33D1B13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71D29-365F-B442-B0DB-33F8392BF1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1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71D29-365F-B442-B0DB-33F8392BF1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9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7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1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0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8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78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7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nabledao/enable/issues/74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nabledao/enable/issues/90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hyperlink" Target="https://github.com/enabledao/enable/issues/90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hyperlink" Target="https://github.com/enabledao/enable/issues/90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934" y="5534949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Dai Crowdfund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Dai 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70198" y="2337944"/>
            <a:ext cx="2314208" cy="78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4665">
            <a:off x="2181131" y="239802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Contribution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61527" y="3039765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484665">
            <a:off x="2195183" y="3581797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Ownership </a:t>
            </a:r>
            <a:b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16200000" flipH="1">
            <a:off x="7206784" y="2800616"/>
            <a:ext cx="1400897" cy="395169"/>
          </a:xfrm>
          <a:prstGeom prst="curvedConnector4">
            <a:avLst>
              <a:gd name="adj1" fmla="val -69945"/>
              <a:gd name="adj2" fmla="val 3847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38423" y="3798359"/>
            <a:ext cx="233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Returns 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39574" y="3983025"/>
            <a:ext cx="1994019" cy="26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289546" y="4243275"/>
            <a:ext cx="190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Disburses money to 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3268613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Funding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9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6" grpId="0"/>
      <p:bldP spid="61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Dai Crowdfund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Dai 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51695" y="2520177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398395">
            <a:off x="1746034" y="2248749"/>
            <a:ext cx="283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Receive </a:t>
            </a: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share of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42173" y="3735712"/>
            <a:ext cx="233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Repayment routed to debt token holders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8180973" y="3735712"/>
            <a:ext cx="1930171" cy="199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10999" y="3935141"/>
            <a:ext cx="190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Monthly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4684602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Repayment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34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1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first use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1124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US$60,000 due on May 20th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4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Domestic bank fees and US bank fees can amount up to 5% or more. For a $60,000 loan, that’s $3,000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579434"/>
            <a:ext cx="219058" cy="79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9" y="525294"/>
            <a:ext cx="4300650" cy="573931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173821" y="2970618"/>
            <a:ext cx="6725055" cy="164029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Live Fundraise:</a:t>
            </a:r>
            <a:br>
              <a:rPr lang="en-US" sz="4400" dirty="0" smtClean="0"/>
            </a:br>
            <a:r>
              <a:rPr lang="en-US" sz="4400" b="0" dirty="0" smtClean="0"/>
              <a:t>15</a:t>
            </a:r>
            <a:r>
              <a:rPr lang="en-US" sz="4400" b="0" baseline="30000" dirty="0" smtClean="0"/>
              <a:t>th</a:t>
            </a:r>
            <a:r>
              <a:rPr lang="en-US" sz="4400" b="0" dirty="0" smtClean="0"/>
              <a:t> July 2019</a:t>
            </a:r>
            <a:r>
              <a:rPr lang="en-US" sz="4400" b="0" smtClean="0"/>
              <a:t/>
            </a:r>
            <a:br>
              <a:rPr lang="en-US" sz="4400" b="0" smtClean="0"/>
            </a:br>
            <a:r>
              <a:rPr lang="en-US" sz="4400" b="0" smtClean="0"/>
              <a:t/>
            </a:r>
            <a:br>
              <a:rPr lang="en-US" sz="4400" b="0" smtClean="0"/>
            </a:br>
            <a:r>
              <a:rPr lang="en-US" sz="3600" b="0" smtClean="0"/>
              <a:t>60,000 </a:t>
            </a:r>
            <a:r>
              <a:rPr lang="en-US" sz="3600" b="0" dirty="0" smtClean="0"/>
              <a:t>Dai </a:t>
            </a:r>
            <a:r>
              <a:rPr lang="en-US" sz="3600" b="0" smtClean="0"/>
              <a:t>at </a:t>
            </a:r>
            <a:br>
              <a:rPr lang="en-US" sz="3600" b="0" smtClean="0"/>
            </a:br>
            <a:r>
              <a:rPr lang="en-US" sz="3600" b="0" smtClean="0"/>
              <a:t>6</a:t>
            </a:r>
            <a:r>
              <a:rPr lang="en-US" sz="3600" b="0" dirty="0" smtClean="0"/>
              <a:t>% interest </a:t>
            </a:r>
            <a:r>
              <a:rPr lang="en-US" sz="3600" b="0" smtClean="0"/>
              <a:t>for </a:t>
            </a:r>
            <a:br>
              <a:rPr lang="en-US" sz="3600" b="0" smtClean="0"/>
            </a:br>
            <a:r>
              <a:rPr lang="en-US" sz="3600" b="0" smtClean="0"/>
              <a:t>1 </a:t>
            </a:r>
            <a:r>
              <a:rPr lang="en-US" sz="3600" b="0" dirty="0" smtClean="0"/>
              <a:t>year</a:t>
            </a:r>
            <a:endParaRPr lang="en-US" sz="4400" b="0" dirty="0"/>
          </a:p>
        </p:txBody>
      </p:sp>
    </p:spTree>
    <p:extLst>
      <p:ext uri="{BB962C8B-B14F-4D97-AF65-F5344CB8AC3E}">
        <p14:creationId xmlns:p14="http://schemas.microsoft.com/office/powerpoint/2010/main" val="783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we benefit the </a:t>
            </a:r>
            <a:br>
              <a:rPr lang="en-US" dirty="0" smtClean="0"/>
            </a:br>
            <a:r>
              <a:rPr lang="en-US" dirty="0" smtClean="0"/>
              <a:t>Dai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" y="929965"/>
            <a:ext cx="6074326" cy="51206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56834" y="929965"/>
            <a:ext cx="432556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Drive adoption in emerging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304196" y="638135"/>
            <a:ext cx="422828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Create organic Dai demand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7579"/>
          <a:stretch/>
        </p:blipFill>
        <p:spPr>
          <a:xfrm>
            <a:off x="273304" y="332013"/>
            <a:ext cx="7030892" cy="59715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04196" y="2685526"/>
            <a:ext cx="422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Payment rail / settlement layer </a:t>
            </a:r>
            <a:r>
              <a:rPr lang="en-US" smtClean="0">
                <a:latin typeface="SF Pro Text" charset="0"/>
                <a:ea typeface="SF Pro Text" charset="0"/>
                <a:cs typeface="SF Pro Text" charset="0"/>
              </a:rPr>
              <a:t>for emerging markets debt capital</a:t>
            </a:r>
            <a:endParaRPr lang="en-US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4196" y="3542071"/>
            <a:ext cx="422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Loans with USD-receivables (e.g. FMCG supply chain, clothing)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9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62264" y="1535491"/>
            <a:ext cx="820562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Strong narrative for regulator approval of Dai usage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62264" y="3599925"/>
            <a:ext cx="422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Payment rail / settlement layer for emerging markets debt capital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89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Peer-to-peer lending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50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lendacademy.com/wp-content/uploads/2013/02/Lending_Club_Browse_N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63" y="1404851"/>
            <a:ext cx="9312980" cy="498427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50847" y="460883"/>
            <a:ext cx="8826617" cy="7648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Diversification (vs. high-risk)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262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lendacademy.com/wp-content/uploads/2013/02/Lending_Club_Browse_No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21" y="1674138"/>
            <a:ext cx="8353571" cy="447080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7579" y="480338"/>
            <a:ext cx="8145681" cy="8037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Reduced middleman role</a:t>
            </a:r>
            <a:endParaRPr lang="en-US" b="0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667579" y="2198451"/>
            <a:ext cx="2425817" cy="1770434"/>
          </a:xfrm>
          <a:prstGeom prst="wedgeRoundRectCallout">
            <a:avLst>
              <a:gd name="adj1" fmla="val 146787"/>
              <a:gd name="adj2" fmla="val 3502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3% </a:t>
            </a:r>
            <a:r>
              <a:rPr lang="en-US" smtClean="0"/>
              <a:t>origination fee, 2% servicing</a:t>
            </a:r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667578" y="4607668"/>
            <a:ext cx="2425817" cy="1770434"/>
          </a:xfrm>
          <a:prstGeom prst="wedgeRoundRectCallout">
            <a:avLst>
              <a:gd name="adj1" fmla="val 151599"/>
              <a:gd name="adj2" fmla="val -682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v.s</a:t>
            </a:r>
            <a:r>
              <a:rPr lang="en-US" dirty="0" smtClean="0"/>
              <a:t>. 10-15% interest spread at 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Peer-to-peer lending</a:t>
            </a:r>
            <a:br>
              <a:rPr lang="en-US" dirty="0" smtClean="0"/>
            </a:br>
            <a:r>
              <a:rPr lang="en-US" sz="4000" b="0" dirty="0" smtClean="0"/>
              <a:t>(cross border)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934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1238865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/>
              <a:t>“Credit is fundamentally broken when crossing borders”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 smtClean="0"/>
              <a:t>Cameron Stevens</a:t>
            </a:r>
            <a:br>
              <a:rPr lang="en-US" sz="2400" dirty="0" smtClean="0"/>
            </a:br>
            <a:r>
              <a:rPr lang="en-US" sz="2400" dirty="0" smtClean="0"/>
              <a:t>Founder, Prodigy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5856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99593" y="3602182"/>
            <a:ext cx="2877753" cy="1787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09104" y="580165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549123" y="4201612"/>
            <a:ext cx="973530" cy="1259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60236" y="5461389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24728" y="1384401"/>
            <a:ext cx="940280" cy="2560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04221" y="316893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6" y="775078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653" y="5504787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008" y="347450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516" y="5024563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7406640" y="4201611"/>
            <a:ext cx="834536" cy="1303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70" y="5646055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769978" y="560369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179" y="213358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Engineer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9104" y="607362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Engineer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9978" y="588478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Engineer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61164" y="580248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Engineer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6121" y="60056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User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40" y="1071317"/>
            <a:ext cx="4220875" cy="49501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59813" y="1945532"/>
            <a:ext cx="571337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Massive credit gaps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1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5826" y="6108192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Peer-to-peer lending platforms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47" y="365760"/>
            <a:ext cx="6493837" cy="547428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174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3567" y="409131"/>
            <a:ext cx="11079147" cy="651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800" dirty="0" smtClean="0"/>
              <a:t>How traditional P2P lending works (Part I)</a:t>
            </a:r>
            <a:endParaRPr lang="en-US" sz="2800" dirty="0"/>
          </a:p>
        </p:txBody>
      </p:sp>
      <p:pic>
        <p:nvPicPr>
          <p:cNvPr id="3" name="Picture 2" descr="mage result for emoji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42" y="1480733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mage result for emoji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88" y="3293872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48" y="5060525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man on Apple iOS 12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54294" y="2794554"/>
            <a:ext cx="2285100" cy="211246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P2P Platform’s </a:t>
            </a:r>
          </a:p>
          <a:p>
            <a:pPr algn="ctr"/>
            <a:r>
              <a:rPr lang="en-US" dirty="0" smtClean="0"/>
              <a:t>Escrow Account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15572" y="136225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A’s Escrow Account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15572" y="3142763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B’s Escrow Account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28517" y="483517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C’s Escrow Account</a:t>
            </a:r>
            <a:endParaRPr lang="en-US" dirty="0"/>
          </a:p>
        </p:txBody>
      </p:sp>
      <p:cxnSp>
        <p:nvCxnSpPr>
          <p:cNvPr id="12" name="Curved Connector 11"/>
          <p:cNvCxnSpPr>
            <a:stCxn id="8" idx="3"/>
          </p:cNvCxnSpPr>
          <p:nvPr/>
        </p:nvCxnSpPr>
        <p:spPr>
          <a:xfrm>
            <a:off x="5486400" y="1859730"/>
            <a:ext cx="1148203" cy="112283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9" idx="3"/>
            <a:endCxn id="7" idx="1"/>
          </p:cNvCxnSpPr>
          <p:nvPr/>
        </p:nvCxnSpPr>
        <p:spPr>
          <a:xfrm>
            <a:off x="5486400" y="3640237"/>
            <a:ext cx="1167894" cy="21054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</p:cNvCxnSpPr>
          <p:nvPr/>
        </p:nvCxnSpPr>
        <p:spPr>
          <a:xfrm flipV="1">
            <a:off x="5699345" y="4641619"/>
            <a:ext cx="935259" cy="6910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86930" y="17275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99345" y="380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25716" y="51742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$600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9448920" y="685794"/>
            <a:ext cx="2286000" cy="2063147"/>
          </a:xfrm>
          <a:prstGeom prst="wedgeRoundRectCallout">
            <a:avLst>
              <a:gd name="adj1" fmla="val 13567"/>
              <a:gd name="adj2" fmla="val 68704"/>
              <a:gd name="adj3" fmla="val 16667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I’d like to borrow $1000</a:t>
            </a:r>
            <a:endParaRPr lang="en-US"/>
          </a:p>
        </p:txBody>
      </p:sp>
      <p:pic>
        <p:nvPicPr>
          <p:cNvPr id="1026" name="Picture 2" descr="mage result for indonesia fl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41" y="1727542"/>
            <a:ext cx="582380" cy="38825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indonesia fl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36" y="3501310"/>
            <a:ext cx="582380" cy="38825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united states fl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5334268"/>
            <a:ext cx="453332" cy="2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68352" y="505902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C’s </a:t>
            </a:r>
          </a:p>
          <a:p>
            <a:pPr algn="ctr"/>
            <a:r>
              <a:rPr lang="en-US" dirty="0" smtClean="0"/>
              <a:t>US Bank</a:t>
            </a:r>
            <a:endParaRPr lang="en-US" dirty="0"/>
          </a:p>
        </p:txBody>
      </p:sp>
      <p:cxnSp>
        <p:nvCxnSpPr>
          <p:cNvPr id="31" name="Curved Connector 30"/>
          <p:cNvCxnSpPr>
            <a:stCxn id="30" idx="3"/>
            <a:endCxn id="10" idx="1"/>
          </p:cNvCxnSpPr>
          <p:nvPr/>
        </p:nvCxnSpPr>
        <p:spPr>
          <a:xfrm flipV="1">
            <a:off x="3339180" y="5332650"/>
            <a:ext cx="889337" cy="2238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04800" y="5528682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$600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34604" y="1478562"/>
            <a:ext cx="2324479" cy="6892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P2P Loan Platform</a:t>
            </a:r>
            <a:endParaRPr lang="en-US" dirty="0"/>
          </a:p>
        </p:txBody>
      </p:sp>
      <p:cxnSp>
        <p:nvCxnSpPr>
          <p:cNvPr id="40" name="Curved Connector 39"/>
          <p:cNvCxnSpPr>
            <a:stCxn id="25" idx="1"/>
            <a:endCxn id="42" idx="3"/>
          </p:cNvCxnSpPr>
          <p:nvPr/>
        </p:nvCxnSpPr>
        <p:spPr>
          <a:xfrm rot="10800000" flipV="1">
            <a:off x="8959084" y="1717368"/>
            <a:ext cx="489837" cy="10584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634604" y="2201527"/>
            <a:ext cx="2324479" cy="4624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Ines’ Loan</a:t>
            </a:r>
            <a:endParaRPr lang="en-US" dirty="0"/>
          </a:p>
        </p:txBody>
      </p:sp>
      <p:pic>
        <p:nvPicPr>
          <p:cNvPr id="1030" name="Picture 6" descr="oney With Wings on Apple iOS 12.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67" y="182638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ney With Wings on Apple iOS 12.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59" y="312687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ney With Wings on Apple iOS 12.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08452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ney With Wings on Apple iOS 12.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80" y="500138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3567" y="409131"/>
            <a:ext cx="11079147" cy="651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800" dirty="0" smtClean="0"/>
              <a:t>How traditional P2P lending works (Part 2)</a:t>
            </a:r>
            <a:endParaRPr lang="en-US" sz="2800" dirty="0"/>
          </a:p>
        </p:txBody>
      </p:sp>
      <p:pic>
        <p:nvPicPr>
          <p:cNvPr id="3" name="Picture 2" descr="mage result for emoji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42" y="1480733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mage result for emoji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288" y="3293872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48" y="5060525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man on Apple iOS 12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54294" y="2794554"/>
            <a:ext cx="2285100" cy="211246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P2P Platform’s </a:t>
            </a:r>
          </a:p>
          <a:p>
            <a:pPr algn="ctr"/>
            <a:r>
              <a:rPr lang="en-US" dirty="0" smtClean="0"/>
              <a:t>Escrow Account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15572" y="136225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A’s Escrow Account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15572" y="3142763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B’s Escrow Account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28517" y="483517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C’s Escrow Account</a:t>
            </a:r>
            <a:endParaRPr lang="en-US" dirty="0"/>
          </a:p>
        </p:txBody>
      </p:sp>
      <p:cxnSp>
        <p:nvCxnSpPr>
          <p:cNvPr id="12" name="Curved Connector 11"/>
          <p:cNvCxnSpPr>
            <a:stCxn id="8" idx="3"/>
          </p:cNvCxnSpPr>
          <p:nvPr/>
        </p:nvCxnSpPr>
        <p:spPr>
          <a:xfrm>
            <a:off x="5486400" y="1859730"/>
            <a:ext cx="1148203" cy="112283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9" idx="3"/>
            <a:endCxn id="7" idx="1"/>
          </p:cNvCxnSpPr>
          <p:nvPr/>
        </p:nvCxnSpPr>
        <p:spPr>
          <a:xfrm>
            <a:off x="5486400" y="3640237"/>
            <a:ext cx="1167894" cy="21054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</p:cNvCxnSpPr>
          <p:nvPr/>
        </p:nvCxnSpPr>
        <p:spPr>
          <a:xfrm flipV="1">
            <a:off x="5699345" y="4641619"/>
            <a:ext cx="935259" cy="69103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86930" y="17275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99345" y="380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25716" y="51742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$600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9448920" y="685794"/>
            <a:ext cx="2286000" cy="2063147"/>
          </a:xfrm>
          <a:prstGeom prst="wedgeRoundRectCallout">
            <a:avLst>
              <a:gd name="adj1" fmla="val 13567"/>
              <a:gd name="adj2" fmla="val 68704"/>
              <a:gd name="adj3" fmla="val 16667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I’d like to borrow $1000</a:t>
            </a:r>
            <a:endParaRPr lang="en-US"/>
          </a:p>
        </p:txBody>
      </p:sp>
      <p:pic>
        <p:nvPicPr>
          <p:cNvPr id="1026" name="Picture 2" descr="mage result for indonesia fl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41" y="1727542"/>
            <a:ext cx="582380" cy="38825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ge result for indonesia fl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36" y="3501310"/>
            <a:ext cx="582380" cy="38825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united states fl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5334268"/>
            <a:ext cx="453332" cy="2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68352" y="5059026"/>
            <a:ext cx="1470828" cy="994947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Lender C’s </a:t>
            </a:r>
          </a:p>
          <a:p>
            <a:pPr algn="ctr"/>
            <a:r>
              <a:rPr lang="en-US" dirty="0" smtClean="0"/>
              <a:t>US Bank</a:t>
            </a:r>
            <a:endParaRPr lang="en-US" dirty="0"/>
          </a:p>
        </p:txBody>
      </p:sp>
      <p:cxnSp>
        <p:nvCxnSpPr>
          <p:cNvPr id="31" name="Curved Connector 30"/>
          <p:cNvCxnSpPr>
            <a:stCxn id="30" idx="3"/>
            <a:endCxn id="10" idx="1"/>
          </p:cNvCxnSpPr>
          <p:nvPr/>
        </p:nvCxnSpPr>
        <p:spPr>
          <a:xfrm flipV="1">
            <a:off x="3339180" y="5332650"/>
            <a:ext cx="889337" cy="2238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04800" y="5528682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$600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34604" y="1478562"/>
            <a:ext cx="2324479" cy="6892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P2P Loan Platform</a:t>
            </a:r>
            <a:endParaRPr lang="en-US" dirty="0"/>
          </a:p>
        </p:txBody>
      </p:sp>
      <p:cxnSp>
        <p:nvCxnSpPr>
          <p:cNvPr id="40" name="Curved Connector 39"/>
          <p:cNvCxnSpPr>
            <a:stCxn id="25" idx="1"/>
            <a:endCxn id="42" idx="3"/>
          </p:cNvCxnSpPr>
          <p:nvPr/>
        </p:nvCxnSpPr>
        <p:spPr>
          <a:xfrm rot="10800000" flipV="1">
            <a:off x="8959084" y="1717368"/>
            <a:ext cx="489837" cy="10584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634604" y="2201527"/>
            <a:ext cx="2324479" cy="46242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Ines’ Loan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7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aren’t you building a marketplace?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236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" y="3419856"/>
            <a:ext cx="2414016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365760" y="3035808"/>
            <a:ext cx="2231136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F Pro Text" charset="0"/>
                <a:ea typeface="SF Pro Text" charset="0"/>
                <a:cs typeface="SF Pro Text" charset="0"/>
              </a:rPr>
              <a:t>Loan Origination</a:t>
            </a:r>
            <a:endParaRPr lang="en-US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71216" y="3419856"/>
            <a:ext cx="2231136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2871216" y="3035808"/>
            <a:ext cx="2231136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Underwriting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3792" y="3419856"/>
            <a:ext cx="2048256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5193792" y="3035808"/>
            <a:ext cx="1737360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Funding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33488" y="3419856"/>
            <a:ext cx="2395728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7315200" y="2773525"/>
            <a:ext cx="21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Repayment Cycle </a:t>
            </a:r>
          </a:p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Collections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20656" y="3419856"/>
            <a:ext cx="2011680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flipH="1">
            <a:off x="9829800" y="3047845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Return to LPs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5760" y="456184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Why a </a:t>
            </a:r>
            <a:r>
              <a:rPr lang="en-US" dirty="0" err="1" smtClean="0"/>
              <a:t>stablecoin</a:t>
            </a:r>
            <a:r>
              <a:rPr lang="en-US" dirty="0" smtClean="0"/>
              <a:t> loan kit</a:t>
            </a:r>
            <a:br>
              <a:rPr lang="en-US" dirty="0" smtClean="0"/>
            </a:br>
            <a:r>
              <a:rPr lang="en-US" sz="2800" b="0" dirty="0" smtClean="0"/>
              <a:t>Focusing on doing one thing really well</a:t>
            </a:r>
            <a:endParaRPr lang="en-US" sz="2800" b="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112850" y="4672584"/>
            <a:ext cx="2080941" cy="1848255"/>
          </a:xfrm>
          <a:prstGeom prst="wedgeRoundRectCallout">
            <a:avLst>
              <a:gd name="adj1" fmla="val 21613"/>
              <a:gd name="adj2" fmla="val -8592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Too difficult to address (identity and reputation protocols are in infancy)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620235" y="4672583"/>
            <a:ext cx="2080941" cy="1848255"/>
          </a:xfrm>
          <a:prstGeom prst="wedgeRoundRectCallout">
            <a:avLst>
              <a:gd name="adj1" fmla="val 21613"/>
              <a:gd name="adj2" fmla="val -8592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Possibly too early to market to be venture fundable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" y="3419856"/>
            <a:ext cx="2414016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flipH="1">
            <a:off x="365760" y="3035808"/>
            <a:ext cx="2231136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F Pro Text" charset="0"/>
                <a:ea typeface="SF Pro Text" charset="0"/>
                <a:cs typeface="SF Pro Text" charset="0"/>
              </a:rPr>
              <a:t>Loan Origination</a:t>
            </a:r>
            <a:endParaRPr lang="en-US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71216" y="3419856"/>
            <a:ext cx="2231136" cy="676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2871216" y="3035808"/>
            <a:ext cx="2231136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Underwriting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3792" y="3419856"/>
            <a:ext cx="2048256" cy="676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5193792" y="3035808"/>
            <a:ext cx="1737360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Funding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33488" y="3419856"/>
            <a:ext cx="2395728" cy="676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7315200" y="2773525"/>
            <a:ext cx="21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Repayment Cycle </a:t>
            </a:r>
          </a:p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Collections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20656" y="3419856"/>
            <a:ext cx="2011680" cy="6766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flipH="1">
            <a:off x="9829800" y="3047845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Return to LPs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65760" y="456184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Why a </a:t>
            </a:r>
            <a:r>
              <a:rPr lang="en-US" dirty="0" err="1" smtClean="0"/>
              <a:t>stablecoin</a:t>
            </a:r>
            <a:r>
              <a:rPr lang="en-US" dirty="0" smtClean="0"/>
              <a:t> loan kit</a:t>
            </a:r>
            <a:br>
              <a:rPr lang="en-US" dirty="0" smtClean="0"/>
            </a:br>
            <a:r>
              <a:rPr lang="en-US" sz="2800" b="0" dirty="0" smtClean="0"/>
              <a:t>Focusing on doing one thing really well</a:t>
            </a:r>
            <a:endParaRPr lang="en-US" sz="2800" b="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112850" y="4672584"/>
            <a:ext cx="2080941" cy="1848255"/>
          </a:xfrm>
          <a:prstGeom prst="wedgeRoundRectCallout">
            <a:avLst>
              <a:gd name="adj1" fmla="val 21613"/>
              <a:gd name="adj2" fmla="val -8592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Too difficult to address (identity and reputation protocols are in infancy)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620235" y="4672583"/>
            <a:ext cx="2080941" cy="1848255"/>
          </a:xfrm>
          <a:prstGeom prst="wedgeRoundRectCallout">
            <a:avLst>
              <a:gd name="adj1" fmla="val 21613"/>
              <a:gd name="adj2" fmla="val -8592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Possibly too early to market to be venture fundable</a:t>
            </a:r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790275" y="899517"/>
            <a:ext cx="2080941" cy="1848255"/>
          </a:xfrm>
          <a:prstGeom prst="wedgeRoundRectCallout">
            <a:avLst>
              <a:gd name="adj1" fmla="val -20459"/>
              <a:gd name="adj2" fmla="val 8460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source strategy: </a:t>
            </a:r>
            <a:r>
              <a:rPr lang="en-US" smtClean="0"/>
              <a:t>let market organically emerge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7333488" y="264160"/>
            <a:ext cx="4106240" cy="1611139"/>
          </a:xfrm>
          <a:prstGeom prst="wedgeRoundRectCallout">
            <a:avLst>
              <a:gd name="adj1" fmla="val 2033"/>
              <a:gd name="adj2" fmla="val 7231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 one thing really well</a:t>
            </a:r>
            <a:r>
              <a:rPr lang="en-US" dirty="0" smtClean="0"/>
              <a:t>: </a:t>
            </a:r>
          </a:p>
          <a:p>
            <a:pPr algn="ctr"/>
            <a:r>
              <a:rPr lang="en-US" dirty="0" smtClean="0"/>
              <a:t>Automation of loan logistics through smart contracts. Tech is at readiness level to allow for this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 rot="5400000" flipV="1">
            <a:off x="8374435" y="-664096"/>
            <a:ext cx="319476" cy="6316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1. Will people lend?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7859" y="4066137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https://github.com/enabledao/enable/issues/74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717550"/>
            <a:ext cx="8547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05" y="745282"/>
            <a:ext cx="9450103" cy="5424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489" y="3372088"/>
            <a:ext cx="4961473" cy="25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3" y="822960"/>
            <a:ext cx="4531315" cy="56225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9325" y="640080"/>
            <a:ext cx="7223760" cy="2558987"/>
          </a:xfrm>
        </p:spPr>
        <p:txBody>
          <a:bodyPr anchor="t"/>
          <a:lstStyle/>
          <a:p>
            <a:pPr algn="l"/>
            <a:r>
              <a:rPr lang="en-US" dirty="0" smtClean="0"/>
              <a:t>How we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25" y="1662885"/>
            <a:ext cx="2756857" cy="4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82" y="676716"/>
            <a:ext cx="10677749" cy="5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7" y="682906"/>
            <a:ext cx="11251082" cy="54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1" y="601883"/>
            <a:ext cx="935355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46" y="2986269"/>
            <a:ext cx="5873670" cy="300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3" y="578734"/>
            <a:ext cx="93916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39" y="2905246"/>
            <a:ext cx="5817537" cy="314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1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32" y="598739"/>
            <a:ext cx="7974715" cy="58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3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149" y="1481178"/>
            <a:ext cx="9144000" cy="2387600"/>
          </a:xfrm>
        </p:spPr>
        <p:txBody>
          <a:bodyPr/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2. Is there a sustainable business model?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7859" y="4019838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47" y="2079906"/>
            <a:ext cx="10645375" cy="27351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9544" y="5906511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21408"/>
            <a:ext cx="8763000" cy="481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6203" y="6219028"/>
            <a:ext cx="47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https://github.com/enabledao/enable/issues/90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3" y="1493134"/>
            <a:ext cx="4812780" cy="3738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96" y="1493133"/>
            <a:ext cx="5153847" cy="3298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6869" y="3142525"/>
            <a:ext cx="69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SF Pro Display" charset="0"/>
                <a:ea typeface="SF Pro Display" charset="0"/>
                <a:cs typeface="SF Pro Display" charset="0"/>
              </a:rPr>
              <a:t>or</a:t>
            </a:r>
            <a:endParaRPr lang="en-US" sz="3600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6217920" y="566928"/>
            <a:ext cx="4989955" cy="3887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01040" y="1317096"/>
            <a:ext cx="46207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r>
              <a:rPr lang="en-US" dirty="0" smtClean="0"/>
              <a:t>: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Ines’ journey to Cornell</a:t>
            </a:r>
            <a:endParaRPr lang="en-US" sz="2800" b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07863" y="5065366"/>
            <a:ext cx="2420112" cy="84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ctr"/>
            <a:r>
              <a:rPr lang="en-US" sz="3200" dirty="0" smtClean="0"/>
              <a:t>Follow us: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49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2288" y="1158939"/>
            <a:ext cx="9144000" cy="2387600"/>
          </a:xfrm>
        </p:spPr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02" y="0"/>
            <a:ext cx="9200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9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254" y="439093"/>
            <a:ext cx="8671755" cy="1817724"/>
          </a:xfrm>
        </p:spPr>
        <p:txBody>
          <a:bodyPr/>
          <a:lstStyle/>
          <a:p>
            <a:pPr algn="l"/>
            <a:r>
              <a:rPr lang="en-US" dirty="0" smtClean="0"/>
              <a:t>Vision: </a:t>
            </a: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4945" y="1595340"/>
            <a:ext cx="101945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F Pro Text" charset="0"/>
                <a:ea typeface="SF Pro Text" charset="0"/>
                <a:cs typeface="SF Pro Text" charset="0"/>
              </a:rPr>
              <a:t>On 1</a:t>
            </a:r>
            <a:r>
              <a:rPr lang="en-US" sz="3200" baseline="30000" dirty="0" smtClean="0">
                <a:latin typeface="SF Pro Text" charset="0"/>
                <a:ea typeface="SF Pro Text" charset="0"/>
                <a:cs typeface="SF Pro Text" charset="0"/>
              </a:rPr>
              <a:t>st</a:t>
            </a:r>
            <a:r>
              <a:rPr lang="en-US" sz="3200" dirty="0" smtClean="0">
                <a:latin typeface="SF Pro Text" charset="0"/>
                <a:ea typeface="SF Pro Text" charset="0"/>
                <a:cs typeface="SF Pro Text" charset="0"/>
              </a:rPr>
              <a:t> Jan 2020, the Enable loan kit will allow a tech-savvy small business in Nigeria to </a:t>
            </a:r>
            <a:r>
              <a:rPr lang="en-US" sz="3200" b="1" u="sng" dirty="0" smtClean="0">
                <a:latin typeface="SF Pro Text" charset="0"/>
                <a:ea typeface="SF Pro Text" charset="0"/>
                <a:cs typeface="SF Pro Text" charset="0"/>
              </a:rPr>
              <a:t>raise</a:t>
            </a:r>
            <a:r>
              <a:rPr lang="en-US" sz="3200" dirty="0" smtClean="0">
                <a:latin typeface="SF Pro Text" charset="0"/>
                <a:ea typeface="SF Pro Text" charset="0"/>
                <a:cs typeface="SF Pro Text" charset="0"/>
              </a:rPr>
              <a:t> and </a:t>
            </a:r>
            <a:r>
              <a:rPr lang="en-US" sz="3200" b="1" u="sng" dirty="0" smtClean="0">
                <a:latin typeface="SF Pro Text" charset="0"/>
                <a:ea typeface="SF Pro Text" charset="0"/>
                <a:cs typeface="SF Pro Text" charset="0"/>
              </a:rPr>
              <a:t>pay back</a:t>
            </a:r>
            <a:r>
              <a:rPr lang="en-US" sz="3200" dirty="0" smtClean="0">
                <a:latin typeface="SF Pro Text" charset="0"/>
                <a:ea typeface="SF Pro Text" charset="0"/>
                <a:cs typeface="SF Pro Text" charset="0"/>
              </a:rPr>
              <a:t> a Dai loan to 721 lenders from around the world, with 0 middleman cost.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853" y="4027258"/>
            <a:ext cx="4644507" cy="9727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Dai Peer-to-peer Crowdfunding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1149" y="4027258"/>
            <a:ext cx="5058383" cy="9727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Dai Loan Contract</a:t>
            </a:r>
            <a:endParaRPr lang="en-US" b="1" dirty="0" smtClean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9714" y="5274555"/>
            <a:ext cx="4644507" cy="97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Fractional Loan Ownership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1149" y="5274555"/>
            <a:ext cx="5058383" cy="9727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“Loan Manager” and tracking</a:t>
            </a:r>
          </a:p>
        </p:txBody>
      </p:sp>
    </p:spTree>
    <p:extLst>
      <p:ext uri="{BB962C8B-B14F-4D97-AF65-F5344CB8AC3E}">
        <p14:creationId xmlns:p14="http://schemas.microsoft.com/office/powerpoint/2010/main" val="1790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57856" y="3108960"/>
            <a:ext cx="6705600" cy="3401568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Open Source Contracts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5981" y="3657600"/>
            <a:ext cx="2682819" cy="20543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Dai Loan Contract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3568" y="335979"/>
            <a:ext cx="10052304" cy="6807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Open Source P2P </a:t>
            </a:r>
            <a:r>
              <a:rPr lang="en-US" dirty="0" err="1" smtClean="0"/>
              <a:t>Stablecoin</a:t>
            </a:r>
            <a:r>
              <a:rPr lang="en-US" dirty="0" smtClean="0"/>
              <a:t> Loan Kit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57316" y="3657600"/>
            <a:ext cx="3087624" cy="9509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Dai Crowdfund Contract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57316" y="4760976"/>
            <a:ext cx="3087624" cy="9509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Fractional Loan Ownership Manager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57856" y="1243584"/>
            <a:ext cx="6705600" cy="1609344"/>
          </a:xfrm>
          <a:prstGeom prst="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Open Source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dApp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4140129" y="4647938"/>
            <a:ext cx="228600" cy="2596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50901" y="6066781"/>
            <a:ext cx="160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Manages loan state</a:t>
            </a:r>
            <a:endParaRPr lang="en-US" sz="1400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7394579" y="4410325"/>
            <a:ext cx="242054" cy="30586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41852" y="6066782"/>
            <a:ext cx="3103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Manages fractional ownership of loan</a:t>
            </a:r>
            <a:endParaRPr lang="en-US" sz="14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202627" y="2852928"/>
            <a:ext cx="2136713" cy="2166544"/>
          </a:xfrm>
          <a:prstGeom prst="wedgeRoundRectCallout">
            <a:avLst>
              <a:gd name="adj1" fmla="val 85699"/>
              <a:gd name="adj2" fmla="val 57628"/>
              <a:gd name="adj3" fmla="val 16667"/>
            </a:avLst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Records loan terms, tracks repayments and defaults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9537938" y="2946961"/>
            <a:ext cx="2465994" cy="2500527"/>
          </a:xfrm>
          <a:prstGeom prst="wedgeRoundRectCallout">
            <a:avLst>
              <a:gd name="adj1" fmla="val -81011"/>
              <a:gd name="adj2" fmla="val 34796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Handles </a:t>
            </a:r>
            <a:r>
              <a:rPr lang="en-US" smtClean="0">
                <a:latin typeface="SF Pro Text" charset="0"/>
                <a:ea typeface="SF Pro Text" charset="0"/>
                <a:cs typeface="SF Pro Text" charset="0"/>
              </a:rPr>
              <a:t>fractional debt ownership and routing of fractional repayments</a:t>
            </a:r>
            <a:endParaRPr lang="en-US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3568" y="3108960"/>
            <a:ext cx="6705600" cy="3401568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Open Source Contracts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1693" y="3657600"/>
            <a:ext cx="2682819" cy="20543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Dai Loan Contract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3568" y="335979"/>
            <a:ext cx="10052304" cy="68079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Open Source P2P </a:t>
            </a:r>
            <a:r>
              <a:rPr lang="en-US" dirty="0" err="1" smtClean="0"/>
              <a:t>Stablecoin</a:t>
            </a:r>
            <a:r>
              <a:rPr lang="en-US" dirty="0" smtClean="0"/>
              <a:t> Loan Kit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3028" y="3657600"/>
            <a:ext cx="3087624" cy="9509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Dai Crowdfund Contract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3028" y="4760976"/>
            <a:ext cx="3087624" cy="9509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Fractional Loan Ownership Manager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3568" y="1243584"/>
            <a:ext cx="6705600" cy="1609344"/>
          </a:xfrm>
          <a:prstGeom prst="rect">
            <a:avLst/>
          </a:prstGeom>
          <a:ln w="762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Open Source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dApp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1860804" y="4628388"/>
            <a:ext cx="228600" cy="25968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46613" y="6066781"/>
            <a:ext cx="1608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Manages loan state</a:t>
            </a:r>
            <a:endParaRPr lang="en-US" sz="1400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5090291" y="4410325"/>
            <a:ext cx="242054" cy="30586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37564" y="6066782"/>
            <a:ext cx="3103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Manages fractional ownership of loan</a:t>
            </a:r>
            <a:endParaRPr lang="en-US" sz="14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7522829" y="1602664"/>
            <a:ext cx="4403282" cy="4907864"/>
          </a:xfrm>
          <a:prstGeom prst="wedgeRoundRectCallout">
            <a:avLst>
              <a:gd name="adj1" fmla="val -66199"/>
              <a:gd name="adj2" fmla="val -51862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95"/>
          <a:stretch/>
        </p:blipFill>
        <p:spPr>
          <a:xfrm>
            <a:off x="7841344" y="1950709"/>
            <a:ext cx="3773481" cy="4255538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1992176" y="3079742"/>
            <a:ext cx="4403282" cy="2596824"/>
          </a:xfrm>
          <a:prstGeom prst="wedgeRoundRectCallout">
            <a:avLst>
              <a:gd name="adj1" fmla="val 93746"/>
              <a:gd name="adj2" fmla="val 17499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Crowdfunding Page</a:t>
            </a:r>
          </a:p>
          <a:p>
            <a:pPr algn="ctr"/>
            <a:r>
              <a:rPr lang="en-US" dirty="0"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dirty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Funding Process Flow</a:t>
            </a:r>
          </a:p>
          <a:p>
            <a:pPr algn="ctr"/>
            <a:endParaRPr lang="en-US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algn="ctr"/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Repayment Cycle Tracking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624</Words>
  <Application>Microsoft Macintosh PowerPoint</Application>
  <PresentationFormat>Widescreen</PresentationFormat>
  <Paragraphs>169</Paragraphs>
  <Slides>49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SF Pro Display</vt:lpstr>
      <vt:lpstr>SF Pro Text</vt:lpstr>
      <vt:lpstr>Arial</vt:lpstr>
      <vt:lpstr>Office Theme</vt:lpstr>
      <vt:lpstr>PowerPoint Presentation</vt:lpstr>
      <vt:lpstr>Our Team</vt:lpstr>
      <vt:lpstr>PowerPoint Presentation</vt:lpstr>
      <vt:lpstr>How we started</vt:lpstr>
      <vt:lpstr>What we’re building</vt:lpstr>
      <vt:lpstr>PowerPoint Presentation</vt:lpstr>
      <vt:lpstr>Vision:  </vt:lpstr>
      <vt:lpstr>PowerPoint Presentation</vt:lpstr>
      <vt:lpstr>PowerPoint Presentation</vt:lpstr>
      <vt:lpstr>How it works</vt:lpstr>
      <vt:lpstr>Funding flow</vt:lpstr>
      <vt:lpstr>Repayment Flow</vt:lpstr>
      <vt:lpstr>Our first use case</vt:lpstr>
      <vt:lpstr>PowerPoint Presentation</vt:lpstr>
      <vt:lpstr>Ines’ Story</vt:lpstr>
      <vt:lpstr>Ines’ Story</vt:lpstr>
      <vt:lpstr>PowerPoint Presentation</vt:lpstr>
      <vt:lpstr>PowerPoint Presentation</vt:lpstr>
      <vt:lpstr>Live Fundraise: 15th July 2019  60,000 Dai at  6% interest for  1 year</vt:lpstr>
      <vt:lpstr>Why we benefit the  Dai ecosystem</vt:lpstr>
      <vt:lpstr>PowerPoint Presentation</vt:lpstr>
      <vt:lpstr>PowerPoint Presentation</vt:lpstr>
      <vt:lpstr>PowerPoint Presentation</vt:lpstr>
      <vt:lpstr>Annex</vt:lpstr>
      <vt:lpstr>Peer-to-peer lending</vt:lpstr>
      <vt:lpstr>PowerPoint Presentation</vt:lpstr>
      <vt:lpstr>PowerPoint Presentation</vt:lpstr>
      <vt:lpstr>Peer-to-peer lending (cross border)</vt:lpstr>
      <vt:lpstr>“Credit is fundamentally broken when crossing borders”  Cameron Stevens Founder, Prodigy Finance</vt:lpstr>
      <vt:lpstr>PowerPoint Presentation</vt:lpstr>
      <vt:lpstr>PowerPoint Presentation</vt:lpstr>
      <vt:lpstr>PowerPoint Presentation</vt:lpstr>
      <vt:lpstr>PowerPoint Presentation</vt:lpstr>
      <vt:lpstr>Why aren’t you building a marketplace?</vt:lpstr>
      <vt:lpstr>PowerPoint Presentation</vt:lpstr>
      <vt:lpstr>PowerPoint Presentation</vt:lpstr>
      <vt:lpstr>1. Will people lend?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Is there a sustainable business model?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51</cp:revision>
  <dcterms:created xsi:type="dcterms:W3CDTF">2019-04-30T02:41:23Z</dcterms:created>
  <dcterms:modified xsi:type="dcterms:W3CDTF">2019-06-25T17:27:56Z</dcterms:modified>
</cp:coreProperties>
</file>